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4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12/1/2015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12/1/2015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12/1/2015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12/1/2015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12/1/2015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12/1/2015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12/1/2015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12/1/2015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12/1/2015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12/1/2015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12/1/2015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12/1/2015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7800" y="609600"/>
            <a:ext cx="7406640" cy="1981200"/>
          </a:xfrm>
        </p:spPr>
        <p:txBody>
          <a:bodyPr>
            <a:normAutofit/>
          </a:bodyPr>
          <a:lstStyle/>
          <a:p>
            <a:pPr algn="ctr"/>
            <a:r>
              <a:rPr lang="es-ES" sz="6000" dirty="0" smtClean="0"/>
              <a:t>PREPOSITIONS</a:t>
            </a:r>
            <a:endParaRPr lang="es-ES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3733800"/>
            <a:ext cx="6873240" cy="1752600"/>
          </a:xfrm>
        </p:spPr>
        <p:txBody>
          <a:bodyPr>
            <a:normAutofit/>
          </a:bodyPr>
          <a:lstStyle/>
          <a:p>
            <a:pPr algn="ctr"/>
            <a:r>
              <a:rPr lang="en-US" sz="3000" dirty="0" smtClean="0"/>
              <a:t>Fill in the gaps with the correct prepositions.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309377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609600"/>
            <a:ext cx="7098792" cy="5638800"/>
          </a:xfrm>
        </p:spPr>
        <p:txBody>
          <a:bodyPr/>
          <a:lstStyle/>
          <a:p>
            <a:pPr marL="596646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en-GB" sz="3500" dirty="0" smtClean="0"/>
              <a:t>What time does your plane arrive ____ Madrid?</a:t>
            </a:r>
          </a:p>
          <a:p>
            <a:pPr marL="596646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en-GB" sz="3500" dirty="0" smtClean="0"/>
              <a:t>When I arrived ____ the museum, it was closed.</a:t>
            </a:r>
          </a:p>
          <a:p>
            <a:pPr marL="596646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en-GB" sz="3500" dirty="0" smtClean="0"/>
              <a:t>He depends ____ his parents to give him money.</a:t>
            </a:r>
          </a:p>
          <a:p>
            <a:pPr marL="596646" indent="-514350" algn="just">
              <a:buFont typeface="+mj-lt"/>
              <a:buAutoNum type="arabicPeriod"/>
            </a:pPr>
            <a:endParaRPr lang="en-GB" dirty="0" smtClean="0"/>
          </a:p>
          <a:p>
            <a:pPr marL="82296" indent="0" algn="just">
              <a:buNone/>
            </a:pP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2362200" y="1524000"/>
            <a:ext cx="7620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500" dirty="0" smtClean="0">
                <a:solidFill>
                  <a:srgbClr val="FF0000"/>
                </a:solidFill>
              </a:rPr>
              <a:t>in</a:t>
            </a:r>
            <a:endParaRPr lang="es-ES" sz="35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89838" y="2438400"/>
            <a:ext cx="8382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500" dirty="0">
                <a:solidFill>
                  <a:srgbClr val="FF0000"/>
                </a:solidFill>
              </a:rPr>
              <a:t> </a:t>
            </a:r>
            <a:r>
              <a:rPr lang="es-ES" sz="3500" dirty="0" smtClean="0">
                <a:solidFill>
                  <a:srgbClr val="FF0000"/>
                </a:solidFill>
              </a:rPr>
              <a:t>at</a:t>
            </a:r>
            <a:endParaRPr lang="es-ES" sz="35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48200" y="4114800"/>
            <a:ext cx="9906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500" dirty="0">
                <a:solidFill>
                  <a:srgbClr val="FF0000"/>
                </a:solidFill>
              </a:rPr>
              <a:t> </a:t>
            </a:r>
            <a:r>
              <a:rPr lang="en-US" sz="3500" dirty="0" smtClean="0">
                <a:solidFill>
                  <a:srgbClr val="FF0000"/>
                </a:solidFill>
              </a:rPr>
              <a:t>on</a:t>
            </a:r>
            <a:endParaRPr lang="en-US" sz="35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917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066800"/>
            <a:ext cx="7098792" cy="5181599"/>
          </a:xfrm>
        </p:spPr>
        <p:txBody>
          <a:bodyPr/>
          <a:lstStyle/>
          <a:p>
            <a:pPr marL="596646" indent="-514350" algn="just">
              <a:lnSpc>
                <a:spcPct val="150000"/>
              </a:lnSpc>
              <a:buFont typeface="+mj-lt"/>
              <a:buAutoNum type="arabicPeriod" startAt="4"/>
            </a:pPr>
            <a:r>
              <a:rPr lang="en-GB" sz="3500" dirty="0" smtClean="0"/>
              <a:t>I completely agree ____ you.</a:t>
            </a:r>
          </a:p>
          <a:p>
            <a:pPr marL="596646" indent="-514350" algn="just">
              <a:lnSpc>
                <a:spcPct val="150000"/>
              </a:lnSpc>
              <a:buFont typeface="+mj-lt"/>
              <a:buAutoNum type="arabicPeriod" startAt="4"/>
            </a:pPr>
            <a:r>
              <a:rPr lang="en-GB" sz="3500" dirty="0" smtClean="0"/>
              <a:t>Can you ask the teacher ____ a photocopy?</a:t>
            </a:r>
          </a:p>
          <a:p>
            <a:pPr marL="596646" indent="-514350" algn="just">
              <a:lnSpc>
                <a:spcPct val="150000"/>
              </a:lnSpc>
              <a:buFont typeface="+mj-lt"/>
              <a:buAutoNum type="arabicPeriod" startAt="4"/>
            </a:pPr>
            <a:r>
              <a:rPr lang="en-GB" sz="3500" dirty="0" smtClean="0"/>
              <a:t>It’s your birthday. I’ll pay ____ the dinner tonight.</a:t>
            </a:r>
          </a:p>
          <a:p>
            <a:pPr marL="596646" indent="-514350" algn="just">
              <a:buFont typeface="+mj-lt"/>
              <a:buAutoNum type="arabicPeriod" startAt="4"/>
            </a:pPr>
            <a:endParaRPr lang="en-GB" dirty="0" smtClean="0"/>
          </a:p>
          <a:p>
            <a:pPr marL="82296" indent="0" algn="just">
              <a:buNone/>
            </a:pP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5538452" y="1240542"/>
            <a:ext cx="10668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500" dirty="0" smtClean="0">
                <a:solidFill>
                  <a:srgbClr val="FF0000"/>
                </a:solidFill>
              </a:rPr>
              <a:t>with</a:t>
            </a:r>
            <a:endParaRPr lang="en-GB" sz="35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62800" y="2078742"/>
            <a:ext cx="8382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500" dirty="0" smtClean="0">
                <a:solidFill>
                  <a:srgbClr val="FF0000"/>
                </a:solidFill>
              </a:rPr>
              <a:t>for</a:t>
            </a:r>
            <a:endParaRPr lang="en-GB" sz="35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58000" y="3749776"/>
            <a:ext cx="9906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 smtClean="0">
                <a:solidFill>
                  <a:srgbClr val="FF0000"/>
                </a:solidFill>
              </a:rPr>
              <a:t>for</a:t>
            </a:r>
            <a:endParaRPr lang="en-US" sz="35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210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066800"/>
            <a:ext cx="7098792" cy="5181599"/>
          </a:xfrm>
        </p:spPr>
        <p:txBody>
          <a:bodyPr/>
          <a:lstStyle/>
          <a:p>
            <a:pPr marL="596646" indent="-514350" algn="just">
              <a:lnSpc>
                <a:spcPct val="150000"/>
              </a:lnSpc>
              <a:buFont typeface="+mj-lt"/>
              <a:buAutoNum type="arabicPeriod" startAt="7"/>
            </a:pPr>
            <a:r>
              <a:rPr lang="en-GB" sz="3500" dirty="0" smtClean="0"/>
              <a:t>Do you spend a lot of money ____ clothes?</a:t>
            </a:r>
          </a:p>
          <a:p>
            <a:pPr marL="596646" indent="-514350" algn="just">
              <a:lnSpc>
                <a:spcPct val="150000"/>
              </a:lnSpc>
              <a:buFont typeface="+mj-lt"/>
              <a:buAutoNum type="arabicPeriod" startAt="7"/>
            </a:pPr>
            <a:r>
              <a:rPr lang="en-GB" sz="3500" dirty="0" smtClean="0"/>
              <a:t>She writes ____ him every day.</a:t>
            </a:r>
          </a:p>
          <a:p>
            <a:pPr marL="596646" indent="-514350" algn="just">
              <a:lnSpc>
                <a:spcPct val="150000"/>
              </a:lnSpc>
              <a:buFont typeface="+mj-lt"/>
              <a:buAutoNum type="arabicPeriod" startAt="7"/>
            </a:pPr>
            <a:r>
              <a:rPr lang="en-GB" sz="3500" dirty="0" smtClean="0"/>
              <a:t>My husband’s worried ____ his job at the moment.</a:t>
            </a:r>
          </a:p>
          <a:p>
            <a:pPr marL="596646" indent="-514350" algn="just">
              <a:buFont typeface="+mj-lt"/>
              <a:buAutoNum type="arabicPeriod" startAt="7"/>
            </a:pPr>
            <a:endParaRPr lang="en-GB" dirty="0" smtClean="0"/>
          </a:p>
          <a:p>
            <a:pPr marL="82296" indent="0" algn="just">
              <a:buNone/>
            </a:pP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2286000" y="1981200"/>
            <a:ext cx="10668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500" dirty="0" smtClean="0">
                <a:solidFill>
                  <a:srgbClr val="FF0000"/>
                </a:solidFill>
              </a:rPr>
              <a:t>on</a:t>
            </a:r>
            <a:endParaRPr lang="en-GB" sz="35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67200" y="2895600"/>
            <a:ext cx="8382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500" dirty="0" smtClean="0">
                <a:solidFill>
                  <a:srgbClr val="FF0000"/>
                </a:solidFill>
              </a:rPr>
              <a:t>to</a:t>
            </a:r>
            <a:endParaRPr lang="en-GB" sz="35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53200" y="3810000"/>
            <a:ext cx="12192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 smtClean="0">
                <a:solidFill>
                  <a:srgbClr val="FF0000"/>
                </a:solidFill>
              </a:rPr>
              <a:t>about</a:t>
            </a:r>
            <a:endParaRPr lang="en-US" sz="35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285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762000"/>
            <a:ext cx="7098792" cy="5486399"/>
          </a:xfrm>
        </p:spPr>
        <p:txBody>
          <a:bodyPr/>
          <a:lstStyle/>
          <a:p>
            <a:pPr marL="596646" indent="-514350" algn="just">
              <a:lnSpc>
                <a:spcPct val="150000"/>
              </a:lnSpc>
              <a:buFont typeface="+mj-lt"/>
              <a:buAutoNum type="arabicPeriod" startAt="10"/>
            </a:pPr>
            <a:r>
              <a:rPr lang="en-GB" sz="3500" dirty="0" smtClean="0"/>
              <a:t>What do you think ____ my new shoes?</a:t>
            </a:r>
          </a:p>
          <a:p>
            <a:pPr marL="596646" indent="-514350" algn="just">
              <a:lnSpc>
                <a:spcPct val="150000"/>
              </a:lnSpc>
              <a:buFont typeface="+mj-lt"/>
              <a:buAutoNum type="arabicPeriod" startAt="10"/>
            </a:pPr>
            <a:r>
              <a:rPr lang="en-GB" sz="3500" dirty="0" smtClean="0"/>
              <a:t>I can’t think ____ anybody except Pete at the moment!</a:t>
            </a:r>
          </a:p>
          <a:p>
            <a:pPr marL="596646" indent="-514350" algn="just">
              <a:lnSpc>
                <a:spcPct val="150000"/>
              </a:lnSpc>
              <a:buFont typeface="+mj-lt"/>
              <a:buAutoNum type="arabicPeriod" startAt="10"/>
            </a:pPr>
            <a:r>
              <a:rPr lang="en-GB" sz="3500" dirty="0" smtClean="0"/>
              <a:t>How often do you speak ____ your sister ____ Skype?</a:t>
            </a:r>
          </a:p>
          <a:p>
            <a:pPr marL="596646" indent="-514350" algn="just">
              <a:buFont typeface="+mj-lt"/>
              <a:buAutoNum type="arabicPeriod" startAt="10"/>
            </a:pPr>
            <a:endParaRPr lang="en-GB" dirty="0" smtClean="0"/>
          </a:p>
          <a:p>
            <a:pPr marL="82296" indent="0" algn="just">
              <a:buNone/>
            </a:pP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6019800" y="912315"/>
            <a:ext cx="10668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500" dirty="0" smtClean="0">
                <a:solidFill>
                  <a:srgbClr val="FF0000"/>
                </a:solidFill>
              </a:rPr>
              <a:t>of</a:t>
            </a:r>
            <a:endParaRPr lang="en-GB" sz="35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43400" y="2552225"/>
            <a:ext cx="12192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500" dirty="0" smtClean="0">
                <a:solidFill>
                  <a:srgbClr val="FF0000"/>
                </a:solidFill>
              </a:rPr>
              <a:t>about</a:t>
            </a:r>
            <a:endParaRPr lang="en-GB" sz="35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00" y="4256529"/>
            <a:ext cx="12192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 smtClean="0">
                <a:solidFill>
                  <a:srgbClr val="FF0000"/>
                </a:solidFill>
              </a:rPr>
              <a:t>to</a:t>
            </a:r>
            <a:endParaRPr lang="en-US" sz="35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91000" y="5039871"/>
            <a:ext cx="11430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>
                <a:solidFill>
                  <a:srgbClr val="FF0000"/>
                </a:solidFill>
              </a:rPr>
              <a:t> </a:t>
            </a:r>
            <a:r>
              <a:rPr lang="en-US" sz="3500" dirty="0" smtClean="0">
                <a:solidFill>
                  <a:srgbClr val="FF0000"/>
                </a:solidFill>
              </a:rPr>
              <a:t>on</a:t>
            </a:r>
            <a:endParaRPr lang="en-US" sz="35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607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066800"/>
            <a:ext cx="7098792" cy="5181599"/>
          </a:xfrm>
        </p:spPr>
        <p:txBody>
          <a:bodyPr/>
          <a:lstStyle/>
          <a:p>
            <a:pPr marL="596646" indent="-514350" algn="just">
              <a:lnSpc>
                <a:spcPct val="150000"/>
              </a:lnSpc>
              <a:buFont typeface="+mj-lt"/>
              <a:buAutoNum type="arabicPeriod" startAt="13"/>
            </a:pPr>
            <a:r>
              <a:rPr lang="en-GB" sz="3500" dirty="0" smtClean="0"/>
              <a:t>Maria’s invited me ____ a concert, but I don’t want to go.</a:t>
            </a:r>
          </a:p>
          <a:p>
            <a:pPr marL="596646" indent="-514350" algn="just">
              <a:lnSpc>
                <a:spcPct val="150000"/>
              </a:lnSpc>
              <a:buFont typeface="+mj-lt"/>
              <a:buAutoNum type="arabicPeriod" startAt="13"/>
            </a:pPr>
            <a:r>
              <a:rPr lang="en-GB" sz="3500" dirty="0" smtClean="0"/>
              <a:t>She’s fallen ____ love ____ her sister’s boyfriend!</a:t>
            </a:r>
          </a:p>
          <a:p>
            <a:pPr marL="596646" indent="-514350" algn="just">
              <a:lnSpc>
                <a:spcPct val="150000"/>
              </a:lnSpc>
              <a:buFont typeface="+mj-lt"/>
              <a:buAutoNum type="arabicPeriod" startAt="13"/>
            </a:pPr>
            <a:r>
              <a:rPr lang="en-GB" sz="3500" dirty="0" smtClean="0"/>
              <a:t>Sally waited 30 minutes ____ the bus.</a:t>
            </a:r>
          </a:p>
          <a:p>
            <a:pPr marL="596646" indent="-514350" algn="just">
              <a:buFont typeface="+mj-lt"/>
              <a:buAutoNum type="arabicPeriod" startAt="13"/>
            </a:pPr>
            <a:endParaRPr lang="en-GB" dirty="0" smtClean="0"/>
          </a:p>
          <a:p>
            <a:pPr marL="82296" indent="0" algn="just">
              <a:buNone/>
            </a:pP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5715000" y="1219200"/>
            <a:ext cx="10668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500" dirty="0" smtClean="0">
                <a:solidFill>
                  <a:srgbClr val="FF0000"/>
                </a:solidFill>
              </a:rPr>
              <a:t>to</a:t>
            </a:r>
            <a:endParaRPr lang="en-GB" sz="35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8200" y="2919211"/>
            <a:ext cx="8382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500" dirty="0" smtClean="0">
                <a:solidFill>
                  <a:srgbClr val="FF0000"/>
                </a:solidFill>
              </a:rPr>
              <a:t>in</a:t>
            </a:r>
            <a:endParaRPr lang="en-GB" sz="35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21778" y="4572000"/>
            <a:ext cx="12192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 smtClean="0">
                <a:solidFill>
                  <a:srgbClr val="FF0000"/>
                </a:solidFill>
              </a:rPr>
              <a:t>for</a:t>
            </a:r>
            <a:endParaRPr lang="en-US" sz="35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48450" y="2916942"/>
            <a:ext cx="10287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500" dirty="0" smtClean="0">
                <a:solidFill>
                  <a:srgbClr val="FF0000"/>
                </a:solidFill>
              </a:rPr>
              <a:t>with</a:t>
            </a:r>
            <a:endParaRPr lang="en-GB" sz="35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164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14</TotalTime>
  <Words>175</Words>
  <Application>Microsoft Office PowerPoint</Application>
  <PresentationFormat>On-screen Show (4:3)</PresentationFormat>
  <Paragraphs>34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Solstice</vt:lpstr>
      <vt:lpstr>PREPOSITIONS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PREPOSITIONS</dc:title>
  <dc:creator/>
  <cp:lastModifiedBy> </cp:lastModifiedBy>
  <cp:revision>11</cp:revision>
  <dcterms:created xsi:type="dcterms:W3CDTF">2006-08-16T00:00:00Z</dcterms:created>
  <dcterms:modified xsi:type="dcterms:W3CDTF">2015-12-01T10:57:19Z</dcterms:modified>
</cp:coreProperties>
</file>